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62" r:id="rId5"/>
    <p:sldId id="263" r:id="rId6"/>
    <p:sldId id="286" r:id="rId7"/>
    <p:sldId id="289" r:id="rId8"/>
    <p:sldId id="280" r:id="rId9"/>
    <p:sldId id="285" r:id="rId10"/>
    <p:sldId id="287" r:id="rId11"/>
    <p:sldId id="288" r:id="rId12"/>
    <p:sldId id="290" r:id="rId13"/>
    <p:sldId id="293" r:id="rId14"/>
    <p:sldId id="274" r:id="rId15"/>
    <p:sldId id="273" r:id="rId16"/>
    <p:sldId id="291" r:id="rId17"/>
    <p:sldId id="270" r:id="rId18"/>
    <p:sldId id="277" r:id="rId19"/>
    <p:sldId id="275" r:id="rId20"/>
    <p:sldId id="276" r:id="rId21"/>
    <p:sldId id="271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优因数学通用算法         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基本理论精萃    郭启庶原创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6AF9E-1787-40D1-B721-C8966469CE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F4C09-5563-4F40-AB2F-038A911A3EDF}" type="datetimeFigureOut">
              <a:rPr lang="zh-CN" altLang="en-US" smtClean="0"/>
              <a:pPr/>
              <a:t>2015/6/25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0303-883A-4C3B-A43D-1F9FD04ED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J:\&#29664;&#31639;&#25945;&#23398;\&#26049;&#30333;&#24405;&#38899;\REC013.WA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162671"/>
          </a:xfrm>
        </p:spPr>
        <p:txBody>
          <a:bodyPr>
            <a:normAutofit fontScale="90000"/>
          </a:bodyPr>
          <a:lstStyle/>
          <a:p>
            <a:r>
              <a:rPr lang="zh-CN" altLang="en-US" sz="4900" dirty="0" smtClean="0">
                <a:solidFill>
                  <a:srgbClr val="00B050"/>
                </a:solidFill>
                <a:latin typeface="方正剪纸简体" pitchFamily="65" charset="-122"/>
                <a:ea typeface="方正剪纸简体" pitchFamily="65" charset="-122"/>
              </a:rPr>
              <a:t>现代珠算理论和算法的发展</a:t>
            </a:r>
            <a:r>
              <a:rPr lang="zh-CN" altLang="zh-CN" sz="4900" dirty="0" smtClean="0">
                <a:solidFill>
                  <a:srgbClr val="00B050"/>
                </a:solidFill>
                <a:latin typeface="方正剪纸简体" pitchFamily="65" charset="-122"/>
                <a:ea typeface="方正剪纸简体" pitchFamily="65" charset="-122"/>
              </a:rPr>
              <a:t> </a:t>
            </a:r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zh-CN" altLang="zh-CN" sz="4900" dirty="0"/>
              <a:t/>
            </a:r>
            <a:br>
              <a:rPr lang="zh-CN" altLang="zh-CN" sz="4900" dirty="0"/>
            </a:br>
            <a:r>
              <a:rPr lang="en-US" altLang="zh-CN" sz="4900" dirty="0"/>
              <a:t> 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zh-CN" altLang="zh-CN" sz="3600" dirty="0">
                <a:latin typeface="楷体_GB2312" pitchFamily="49" charset="-122"/>
                <a:ea typeface="楷体_GB2312" pitchFamily="49" charset="-122"/>
              </a:rPr>
              <a:t>郭 启 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sz="2800" dirty="0" smtClean="0">
              <a:solidFill>
                <a:srgbClr val="FF0000"/>
              </a:solidFill>
              <a:latin typeface="方正大标宋简体" pitchFamily="2" charset="-122"/>
              <a:ea typeface="方正大标宋简体" pitchFamily="2" charset="-122"/>
            </a:endParaRPr>
          </a:p>
          <a:p>
            <a:endParaRPr lang="zh-CN" altLang="zh-CN" sz="2800" dirty="0">
              <a:solidFill>
                <a:srgbClr val="FF0000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世纪</a:t>
            </a:r>
            <a:r>
              <a:rPr lang="en-US" altLang="zh-CN" dirty="0" smtClean="0"/>
              <a:t>80</a:t>
            </a:r>
            <a:r>
              <a:rPr lang="zh-CN" altLang="en-US" smtClean="0"/>
              <a:t>年代的珠算研究</a:t>
            </a:r>
            <a:endParaRPr lang="zh-CN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12776"/>
            <a:ext cx="434383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412776"/>
            <a:ext cx="424847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世纪</a:t>
            </a:r>
            <a:r>
              <a:rPr lang="en-US" altLang="zh-CN" dirty="0" smtClean="0"/>
              <a:t>90</a:t>
            </a:r>
            <a:r>
              <a:rPr lang="zh-CN" altLang="en-US" dirty="0" smtClean="0"/>
              <a:t>年代的珠算研究</a:t>
            </a:r>
            <a:endParaRPr lang="zh-CN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0768"/>
            <a:ext cx="439248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17646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把珠算能够简化数学教育</a:t>
            </a:r>
            <a:r>
              <a:rPr lang="en-US" altLang="zh-CN" b="1" dirty="0" smtClean="0">
                <a:solidFill>
                  <a:srgbClr val="FFFF00"/>
                </a:solidFill>
              </a:rPr>
              <a:t/>
            </a:r>
            <a:br>
              <a:rPr lang="en-US" altLang="zh-CN" b="1" dirty="0" smtClean="0">
                <a:solidFill>
                  <a:srgbClr val="FFFF00"/>
                </a:solidFill>
              </a:rPr>
            </a:br>
            <a:r>
              <a:rPr lang="zh-CN" altLang="en-US" b="1" dirty="0" smtClean="0">
                <a:solidFill>
                  <a:srgbClr val="FFFF00"/>
                </a:solidFill>
              </a:rPr>
              <a:t>作为主攻方向</a:t>
            </a:r>
            <a:r>
              <a:rPr lang="en-US" altLang="zh-CN" b="1" dirty="0" smtClean="0">
                <a:solidFill>
                  <a:srgbClr val="FFFF00"/>
                </a:solidFill>
              </a:rPr>
              <a:t>——</a:t>
            </a:r>
            <a:r>
              <a:rPr lang="zh-CN" altLang="en-US" b="1" dirty="0" smtClean="0">
                <a:solidFill>
                  <a:srgbClr val="FFFF00"/>
                </a:solidFill>
              </a:rPr>
              <a:t>弄通二者本性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6606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5976664" cy="34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068960"/>
            <a:ext cx="19177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算母拼排即得运算结果</a:t>
            </a:r>
            <a:endParaRPr lang="zh-CN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340768"/>
            <a:ext cx="6552728" cy="4525963"/>
          </a:xfrm>
          <a:noFill/>
          <a:ln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81175" cy="4392488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62650"/>
            <a:ext cx="8712968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必须用珠算等构建教学知识结构</a:t>
            </a:r>
            <a:endParaRPr lang="zh-CN" altLang="en-US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5"/>
            <a:ext cx="8136904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437112"/>
            <a:ext cx="813690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为减负增效</a:t>
            </a:r>
            <a:r>
              <a:rPr lang="en-US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zh-CN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用珠算代替笔算教数学势在必行</a:t>
            </a:r>
            <a:r>
              <a:rPr lang="zh-CN" alt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△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97152"/>
            <a:ext cx="81369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799"/>
            <a:ext cx="8208912" cy="305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运用珠算与率是历史机缘，势也</a:t>
            </a:r>
            <a:endParaRPr lang="zh-CN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12776"/>
            <a:ext cx="417646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412776"/>
            <a:ext cx="441251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只用珠算教学数学是未做过的实验</a:t>
            </a:r>
            <a:r>
              <a:rPr lang="en-US" altLang="zh-CN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/>
            </a:r>
            <a:br>
              <a:rPr lang="en-US" altLang="zh-CN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</a:br>
            <a:r>
              <a:rPr lang="zh-CN" altLang="en-US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是釜底抽薪  是治本  是牵牛鼻子</a:t>
            </a:r>
            <a:r>
              <a:rPr lang="zh-CN" altLang="en-US" sz="240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△</a:t>
            </a:r>
            <a:r>
              <a:rPr lang="zh-CN" altLang="en-US" dirty="0" smtClean="0">
                <a:solidFill>
                  <a:srgbClr val="FFFF00"/>
                </a:solidFill>
              </a:rPr>
              <a:t> 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792088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79208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美国</a:t>
            </a:r>
            <a:r>
              <a:rPr lang="en-US" altLang="zh-CN" dirty="0" smtClean="0">
                <a:solidFill>
                  <a:srgbClr val="C00000"/>
                </a:solidFill>
              </a:rPr>
              <a:t>2000</a:t>
            </a:r>
            <a:r>
              <a:rPr lang="zh-CN" altLang="en-US" dirty="0" smtClean="0">
                <a:solidFill>
                  <a:srgbClr val="C00000"/>
                </a:solidFill>
              </a:rPr>
              <a:t>年笔算数学内容结构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453953"/>
            <a:ext cx="6336664" cy="47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中国</a:t>
            </a:r>
            <a:r>
              <a:rPr lang="en-US" altLang="zh-CN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2000</a:t>
            </a:r>
            <a:r>
              <a:rPr lang="zh-CN" altLang="en-US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年前后笔算数学内容结构</a:t>
            </a:r>
            <a:endParaRPr lang="zh-CN" altLang="en-US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内容占位符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古代中国数学启蒙教育：童年记忆</a:t>
            </a:r>
            <a:endParaRPr lang="zh-CN" alt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77022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805264"/>
            <a:ext cx="77048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方正粗倩简体" pitchFamily="65" charset="-122"/>
                <a:ea typeface="方正粗倩简体" pitchFamily="65" charset="-122"/>
              </a:rPr>
              <a:t>优因数学内容结构一体性示意</a:t>
            </a:r>
            <a:endParaRPr lang="zh-CN" altLang="en-US" b="1" dirty="0">
              <a:solidFill>
                <a:srgbClr val="FFFF0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2565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3"/>
            <a:ext cx="360040" cy="372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7"/>
            <a:ext cx="504056" cy="341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268760"/>
            <a:ext cx="18002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方正粗倩简体" pitchFamily="65" charset="-122"/>
                <a:ea typeface="方正粗倩简体" pitchFamily="65" charset="-122"/>
              </a:rPr>
              <a:t>用珠算一以贯之教学数学</a:t>
            </a:r>
            <a:r>
              <a:rPr lang="zh-CN" altLang="en-US" sz="2400" dirty="0" smtClean="0">
                <a:solidFill>
                  <a:srgbClr val="FFFF00"/>
                </a:solidFill>
                <a:latin typeface="方正粗倩简体" pitchFamily="65" charset="-122"/>
                <a:ea typeface="方正粗倩简体" pitchFamily="65" charset="-122"/>
              </a:rPr>
              <a:t>△</a:t>
            </a:r>
            <a:r>
              <a:rPr lang="en-US" altLang="zh-CN" dirty="0" smtClean="0">
                <a:solidFill>
                  <a:srgbClr val="FFFF00"/>
                </a:solidFill>
                <a:latin typeface="方正粗倩简体" pitchFamily="65" charset="-122"/>
                <a:ea typeface="方正粗倩简体" pitchFamily="65" charset="-122"/>
              </a:rPr>
              <a:t/>
            </a:r>
            <a:br>
              <a:rPr lang="en-US" altLang="zh-CN" dirty="0" smtClean="0">
                <a:solidFill>
                  <a:srgbClr val="FFFF00"/>
                </a:solidFill>
                <a:latin typeface="方正粗倩简体" pitchFamily="65" charset="-122"/>
                <a:ea typeface="方正粗倩简体" pitchFamily="65" charset="-122"/>
              </a:rPr>
            </a:br>
            <a:r>
              <a:rPr lang="zh-CN" altLang="en-US" dirty="0" smtClean="0">
                <a:solidFill>
                  <a:srgbClr val="FFFF00"/>
                </a:solidFill>
                <a:latin typeface="方正粗倩简体" pitchFamily="65" charset="-122"/>
                <a:ea typeface="方正粗倩简体" pitchFamily="65" charset="-122"/>
              </a:rPr>
              <a:t>完全可行，减负增效，简易现代化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79"/>
            <a:ext cx="7776864" cy="247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</a:rPr>
              <a:t>简短结论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309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005064"/>
            <a:ext cx="82089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在名师指导下才能沿着正确方向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早日进入前沿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976664" cy="48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22322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辩证加减法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33255"/>
            <a:ext cx="6192688" cy="90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1879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见子直拨法</a:t>
            </a:r>
            <a:r>
              <a:rPr lang="en-US" altLang="zh-CN" b="1" dirty="0" smtClean="0">
                <a:solidFill>
                  <a:srgbClr val="FFFF00"/>
                </a:solidFill>
              </a:rPr>
              <a:t>16</a:t>
            </a:r>
            <a:r>
              <a:rPr lang="zh-CN" altLang="en-US" b="1" dirty="0" smtClean="0">
                <a:solidFill>
                  <a:srgbClr val="FFFF00"/>
                </a:solidFill>
              </a:rPr>
              <a:t>式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△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747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4437112"/>
            <a:ext cx="76094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方正粗圆简体" pitchFamily="2" charset="-122"/>
                <a:ea typeface="方正粗圆简体" pitchFamily="2" charset="-122"/>
              </a:rPr>
              <a:t>内、外珠互补  负数表示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8011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4392488" cy="247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4149080"/>
            <a:ext cx="38884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明确悬珠双重涵义 单一形式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556792"/>
            <a:ext cx="395491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165304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优因数学通用算法         </a:t>
            </a:r>
            <a:endParaRPr lang="en-US" altLang="zh-CN"/>
          </a:p>
        </p:txBody>
      </p:sp>
      <p:sp>
        <p:nvSpPr>
          <p:cNvPr id="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基本理论精萃    郭启庶原创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二</a:t>
            </a:r>
            <a:r>
              <a:rPr lang="zh-CN" altLang="en-US" sz="4000" dirty="0">
                <a:latin typeface="隶书" pitchFamily="49" charset="-122"/>
                <a:ea typeface="隶书" pitchFamily="49" charset="-122"/>
              </a:rPr>
              <a:t>元示数：梁珠、框珠同时</a:t>
            </a:r>
            <a:br>
              <a:rPr lang="zh-CN" altLang="en-US" sz="4000" dirty="0">
                <a:latin typeface="隶书" pitchFamily="49" charset="-122"/>
                <a:ea typeface="隶书" pitchFamily="49" charset="-122"/>
              </a:rPr>
            </a:br>
            <a:r>
              <a:rPr lang="zh-CN" altLang="en-US" sz="4000" dirty="0">
                <a:latin typeface="隶书" pitchFamily="49" charset="-122"/>
                <a:ea typeface="隶书" pitchFamily="49" charset="-122"/>
              </a:rPr>
              <a:t>各表示一个数</a:t>
            </a:r>
            <a:endParaRPr lang="zh-CN" altLang="en-US" sz="4000" dirty="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2771775" y="2781300"/>
            <a:ext cx="0" cy="23764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268538" y="2781300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2268538" y="5157788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2268538" y="3429000"/>
            <a:ext cx="935037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2484438" y="27813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2484438" y="4797425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2484438" y="4437063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2484438" y="40767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2484438" y="3716338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3563938" y="2781300"/>
            <a:ext cx="0" cy="23764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060700" y="2781300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3060700" y="5157788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3060700" y="3429000"/>
            <a:ext cx="935038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3276600" y="27813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3276600" y="4797425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4354513" y="2781300"/>
            <a:ext cx="0" cy="23764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3851275" y="2781300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3851275" y="5157788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3851275" y="3429000"/>
            <a:ext cx="935038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4067175" y="27813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4067175" y="4797425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4067175" y="4437063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4067175" y="40767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4067175" y="3716338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5146675" y="2781300"/>
            <a:ext cx="0" cy="23764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4643438" y="2781300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4643438" y="5157788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4643438" y="3429000"/>
            <a:ext cx="935037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4859338" y="27813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4859338" y="4797425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4859338" y="4437063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4859338" y="40767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4859338" y="3716338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5938838" y="2781300"/>
            <a:ext cx="0" cy="23764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>
            <a:off x="5435600" y="2781300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5435600" y="5157788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>
            <a:off x="5435600" y="3429000"/>
            <a:ext cx="935038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5651500" y="27813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47" name="Oval 63"/>
          <p:cNvSpPr>
            <a:spLocks noChangeArrowheads="1"/>
          </p:cNvSpPr>
          <p:nvPr/>
        </p:nvSpPr>
        <p:spPr bwMode="auto">
          <a:xfrm>
            <a:off x="5651500" y="4797425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48" name="Oval 64"/>
          <p:cNvSpPr>
            <a:spLocks noChangeArrowheads="1"/>
          </p:cNvSpPr>
          <p:nvPr/>
        </p:nvSpPr>
        <p:spPr bwMode="auto">
          <a:xfrm>
            <a:off x="5651500" y="4437063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49" name="Oval 65"/>
          <p:cNvSpPr>
            <a:spLocks noChangeArrowheads="1"/>
          </p:cNvSpPr>
          <p:nvPr/>
        </p:nvSpPr>
        <p:spPr bwMode="auto">
          <a:xfrm>
            <a:off x="5651500" y="40767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50" name="Oval 66"/>
          <p:cNvSpPr>
            <a:spLocks noChangeArrowheads="1"/>
          </p:cNvSpPr>
          <p:nvPr/>
        </p:nvSpPr>
        <p:spPr bwMode="auto">
          <a:xfrm>
            <a:off x="5651500" y="3716338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55" name="Oval 71"/>
          <p:cNvSpPr>
            <a:spLocks noChangeArrowheads="1"/>
          </p:cNvSpPr>
          <p:nvPr/>
        </p:nvSpPr>
        <p:spPr bwMode="auto">
          <a:xfrm>
            <a:off x="3276600" y="4437063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56" name="Oval 72"/>
          <p:cNvSpPr>
            <a:spLocks noChangeArrowheads="1"/>
          </p:cNvSpPr>
          <p:nvPr/>
        </p:nvSpPr>
        <p:spPr bwMode="auto">
          <a:xfrm>
            <a:off x="3276600" y="4076700"/>
            <a:ext cx="57467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57" name="Oval 73"/>
          <p:cNvSpPr>
            <a:spLocks noChangeArrowheads="1"/>
          </p:cNvSpPr>
          <p:nvPr/>
        </p:nvSpPr>
        <p:spPr bwMode="auto">
          <a:xfrm>
            <a:off x="3276600" y="3716338"/>
            <a:ext cx="574675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61" name="Oval 77"/>
          <p:cNvSpPr>
            <a:spLocks noChangeArrowheads="1"/>
          </p:cNvSpPr>
          <p:nvPr/>
        </p:nvSpPr>
        <p:spPr bwMode="auto">
          <a:xfrm>
            <a:off x="5435600" y="3357563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62" name="Oval 78"/>
          <p:cNvSpPr>
            <a:spLocks noChangeArrowheads="1"/>
          </p:cNvSpPr>
          <p:nvPr/>
        </p:nvSpPr>
        <p:spPr bwMode="auto">
          <a:xfrm>
            <a:off x="3059113" y="3357563"/>
            <a:ext cx="144462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16468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60575"/>
            <a:ext cx="4752975" cy="369888"/>
          </a:xfrm>
          <a:prstGeom prst="rect">
            <a:avLst/>
          </a:prstGeom>
          <a:noFill/>
        </p:spPr>
      </p:pic>
      <p:pic>
        <p:nvPicPr>
          <p:cNvPr id="16469" name="Picture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229225"/>
            <a:ext cx="7272338" cy="847725"/>
          </a:xfrm>
          <a:prstGeom prst="rect">
            <a:avLst/>
          </a:prstGeom>
          <a:noFill/>
        </p:spPr>
      </p:pic>
      <p:sp>
        <p:nvSpPr>
          <p:cNvPr id="16474" name="AutoShape 9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16688" y="6165850"/>
            <a:ext cx="576262" cy="503238"/>
          </a:xfrm>
          <a:prstGeom prst="actionButtonForwardNext">
            <a:avLst/>
          </a:prstGeom>
          <a:solidFill>
            <a:srgbClr val="0033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FFFF66"/>
                </a:solidFill>
              </a:rPr>
              <a:t>下页</a:t>
            </a:r>
          </a:p>
        </p:txBody>
      </p:sp>
      <p:sp>
        <p:nvSpPr>
          <p:cNvPr id="16475" name="AutoShape 9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653088" y="6165850"/>
            <a:ext cx="576262" cy="503238"/>
          </a:xfrm>
          <a:prstGeom prst="actionButtonBackPrevious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FFFF66"/>
                </a:solidFill>
              </a:rPr>
              <a:t>上页</a:t>
            </a:r>
          </a:p>
        </p:txBody>
      </p:sp>
      <p:sp>
        <p:nvSpPr>
          <p:cNvPr id="16476" name="AutoShape 9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08850" y="6165850"/>
            <a:ext cx="574675" cy="504825"/>
          </a:xfrm>
          <a:prstGeom prst="actionButtonHome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FFFF66"/>
                </a:solidFill>
              </a:rPr>
              <a:t>首页</a:t>
            </a:r>
          </a:p>
        </p:txBody>
      </p:sp>
      <p:sp>
        <p:nvSpPr>
          <p:cNvPr id="16477" name="Oval 93"/>
          <p:cNvSpPr>
            <a:spLocks noChangeArrowheads="1"/>
          </p:cNvSpPr>
          <p:nvPr/>
        </p:nvSpPr>
        <p:spPr bwMode="auto">
          <a:xfrm>
            <a:off x="7885113" y="4221163"/>
            <a:ext cx="574675" cy="360362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78" name="Oval 94"/>
          <p:cNvSpPr>
            <a:spLocks noChangeArrowheads="1"/>
          </p:cNvSpPr>
          <p:nvPr/>
        </p:nvSpPr>
        <p:spPr bwMode="auto">
          <a:xfrm>
            <a:off x="7885113" y="3213100"/>
            <a:ext cx="574675" cy="360363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79" name="Oval 95"/>
          <p:cNvSpPr>
            <a:spLocks noChangeArrowheads="1"/>
          </p:cNvSpPr>
          <p:nvPr/>
        </p:nvSpPr>
        <p:spPr bwMode="auto">
          <a:xfrm>
            <a:off x="3276600" y="3429000"/>
            <a:ext cx="574675" cy="360363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0" name="Oval 96"/>
          <p:cNvSpPr>
            <a:spLocks noChangeArrowheads="1"/>
          </p:cNvSpPr>
          <p:nvPr/>
        </p:nvSpPr>
        <p:spPr bwMode="auto">
          <a:xfrm>
            <a:off x="3276600" y="3789363"/>
            <a:ext cx="574675" cy="360362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1" name="Oval 97"/>
          <p:cNvSpPr>
            <a:spLocks noChangeArrowheads="1"/>
          </p:cNvSpPr>
          <p:nvPr/>
        </p:nvSpPr>
        <p:spPr bwMode="auto">
          <a:xfrm>
            <a:off x="3276600" y="4149725"/>
            <a:ext cx="574675" cy="360363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2" name="Oval 98"/>
          <p:cNvSpPr>
            <a:spLocks noChangeArrowheads="1"/>
          </p:cNvSpPr>
          <p:nvPr/>
        </p:nvSpPr>
        <p:spPr bwMode="auto">
          <a:xfrm>
            <a:off x="4067175" y="3068638"/>
            <a:ext cx="574675" cy="360362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3" name="Oval 99"/>
          <p:cNvSpPr>
            <a:spLocks noChangeArrowheads="1"/>
          </p:cNvSpPr>
          <p:nvPr/>
        </p:nvSpPr>
        <p:spPr bwMode="auto">
          <a:xfrm>
            <a:off x="4859338" y="3068638"/>
            <a:ext cx="574675" cy="360362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4" name="Oval 100"/>
          <p:cNvSpPr>
            <a:spLocks noChangeArrowheads="1"/>
          </p:cNvSpPr>
          <p:nvPr/>
        </p:nvSpPr>
        <p:spPr bwMode="auto">
          <a:xfrm>
            <a:off x="4859338" y="3500438"/>
            <a:ext cx="574675" cy="360362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5" name="Oval 101"/>
          <p:cNvSpPr>
            <a:spLocks noChangeArrowheads="1"/>
          </p:cNvSpPr>
          <p:nvPr/>
        </p:nvSpPr>
        <p:spPr bwMode="auto">
          <a:xfrm>
            <a:off x="4859338" y="3860800"/>
            <a:ext cx="574675" cy="360363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6" name="Oval 102"/>
          <p:cNvSpPr>
            <a:spLocks noChangeArrowheads="1"/>
          </p:cNvSpPr>
          <p:nvPr/>
        </p:nvSpPr>
        <p:spPr bwMode="auto">
          <a:xfrm>
            <a:off x="3276600" y="2781300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8" name="Oval 104"/>
          <p:cNvSpPr>
            <a:spLocks noChangeArrowheads="1"/>
          </p:cNvSpPr>
          <p:nvPr/>
        </p:nvSpPr>
        <p:spPr bwMode="auto">
          <a:xfrm>
            <a:off x="3276600" y="4797425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89" name="Oval 105"/>
          <p:cNvSpPr>
            <a:spLocks noChangeArrowheads="1"/>
          </p:cNvSpPr>
          <p:nvPr/>
        </p:nvSpPr>
        <p:spPr bwMode="auto">
          <a:xfrm>
            <a:off x="4067175" y="3716338"/>
            <a:ext cx="574675" cy="360362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0" name="Oval 106"/>
          <p:cNvSpPr>
            <a:spLocks noChangeArrowheads="1"/>
          </p:cNvSpPr>
          <p:nvPr/>
        </p:nvSpPr>
        <p:spPr bwMode="auto">
          <a:xfrm>
            <a:off x="4067175" y="4076700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1" name="Oval 107"/>
          <p:cNvSpPr>
            <a:spLocks noChangeArrowheads="1"/>
          </p:cNvSpPr>
          <p:nvPr/>
        </p:nvSpPr>
        <p:spPr bwMode="auto">
          <a:xfrm>
            <a:off x="4067175" y="4437063"/>
            <a:ext cx="574675" cy="360362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2" name="Oval 108"/>
          <p:cNvSpPr>
            <a:spLocks noChangeArrowheads="1"/>
          </p:cNvSpPr>
          <p:nvPr/>
        </p:nvSpPr>
        <p:spPr bwMode="auto">
          <a:xfrm>
            <a:off x="4067175" y="4797425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3" name="Oval 109"/>
          <p:cNvSpPr>
            <a:spLocks noChangeArrowheads="1"/>
          </p:cNvSpPr>
          <p:nvPr/>
        </p:nvSpPr>
        <p:spPr bwMode="auto">
          <a:xfrm>
            <a:off x="4859338" y="4437063"/>
            <a:ext cx="574675" cy="360362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4" name="Oval 110"/>
          <p:cNvSpPr>
            <a:spLocks noChangeArrowheads="1"/>
          </p:cNvSpPr>
          <p:nvPr/>
        </p:nvSpPr>
        <p:spPr bwMode="auto">
          <a:xfrm>
            <a:off x="4859338" y="4797425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5" name="Oval 111"/>
          <p:cNvSpPr>
            <a:spLocks noChangeArrowheads="1"/>
          </p:cNvSpPr>
          <p:nvPr/>
        </p:nvSpPr>
        <p:spPr bwMode="auto">
          <a:xfrm>
            <a:off x="5651500" y="3716338"/>
            <a:ext cx="574675" cy="360362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6" name="Oval 112"/>
          <p:cNvSpPr>
            <a:spLocks noChangeArrowheads="1"/>
          </p:cNvSpPr>
          <p:nvPr/>
        </p:nvSpPr>
        <p:spPr bwMode="auto">
          <a:xfrm>
            <a:off x="5651500" y="4076700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7" name="Oval 113"/>
          <p:cNvSpPr>
            <a:spLocks noChangeArrowheads="1"/>
          </p:cNvSpPr>
          <p:nvPr/>
        </p:nvSpPr>
        <p:spPr bwMode="auto">
          <a:xfrm>
            <a:off x="5651500" y="4437063"/>
            <a:ext cx="574675" cy="360362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8" name="Oval 114"/>
          <p:cNvSpPr>
            <a:spLocks noChangeArrowheads="1"/>
          </p:cNvSpPr>
          <p:nvPr/>
        </p:nvSpPr>
        <p:spPr bwMode="auto">
          <a:xfrm>
            <a:off x="5651500" y="4797425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499" name="Oval 115"/>
          <p:cNvSpPr>
            <a:spLocks noChangeArrowheads="1"/>
          </p:cNvSpPr>
          <p:nvPr/>
        </p:nvSpPr>
        <p:spPr bwMode="auto">
          <a:xfrm>
            <a:off x="5651500" y="2781300"/>
            <a:ext cx="574675" cy="3603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16500" name="REC0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6021388"/>
            <a:ext cx="574675" cy="5746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12776"/>
            <a:ext cx="2304256" cy="11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573016"/>
            <a:ext cx="17645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185 " pathEditMode="relative" ptsTypes="AA">
                                      <p:cBhvr>
                                        <p:cTn id="6" dur="20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185 " pathEditMode="relative" ptsTypes="AA">
                                      <p:cBhvr>
                                        <p:cTn id="8" dur="20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1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185E-6 L -3.61111E-6 0.04185 " pathEditMode="relative" ptsTypes="AA">
                                      <p:cBhvr>
                                        <p:cTn id="12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185E-6 L -3.61111E-6 0.04185 " pathEditMode="relative" ptsTypes="AA">
                                      <p:cBhvr>
                                        <p:cTn id="14" dur="20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4 " pathEditMode="relative" ptsTypes="AA">
                                      <p:cBhvr>
                                        <p:cTn id="16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4 " pathEditMode="relative" ptsTypes="AA">
                                      <p:cBhvr>
                                        <p:cTn id="18" dur="20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45376" fill="hold"/>
                                        <p:tgtEl>
                                          <p:spTgt spid="16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00"/>
                </p:tgtEl>
              </p:cMediaNode>
            </p:audio>
          </p:childTnLst>
        </p:cTn>
      </p:par>
    </p:tnLst>
    <p:bldLst>
      <p:bldP spid="16428" grpId="0" animBg="1"/>
      <p:bldP spid="16437" grpId="0" animBg="1"/>
      <p:bldP spid="16440" grpId="0" animBg="1"/>
      <p:bldP spid="16441" grpId="0" animBg="1"/>
      <p:bldP spid="16455" grpId="0" animBg="1"/>
      <p:bldP spid="16456" grpId="0" animBg="1"/>
      <p:bldP spid="16457" grpId="0" animBg="1"/>
      <p:bldP spid="16479" grpId="0" animBg="1"/>
      <p:bldP spid="16480" grpId="0" animBg="1"/>
      <p:bldP spid="16481" grpId="0" animBg="1"/>
      <p:bldP spid="16482" grpId="0" animBg="1"/>
      <p:bldP spid="16483" grpId="0" animBg="1"/>
      <p:bldP spid="16484" grpId="0" animBg="1"/>
      <p:bldP spid="16485" grpId="0" animBg="1"/>
      <p:bldP spid="16486" grpId="0" animBg="1"/>
      <p:bldP spid="16486" grpId="1" animBg="1"/>
      <p:bldP spid="16488" grpId="0" animBg="1"/>
      <p:bldP spid="16488" grpId="1" animBg="1"/>
      <p:bldP spid="16489" grpId="0" animBg="1"/>
      <p:bldP spid="16489" grpId="1" animBg="1"/>
      <p:bldP spid="16490" grpId="0" animBg="1"/>
      <p:bldP spid="16490" grpId="1" animBg="1"/>
      <p:bldP spid="16491" grpId="0" animBg="1"/>
      <p:bldP spid="16491" grpId="1" animBg="1"/>
      <p:bldP spid="16492" grpId="0" animBg="1"/>
      <p:bldP spid="16492" grpId="1" animBg="1"/>
      <p:bldP spid="16493" grpId="0" animBg="1"/>
      <p:bldP spid="16493" grpId="1" animBg="1"/>
      <p:bldP spid="16494" grpId="0" animBg="1"/>
      <p:bldP spid="16494" grpId="1" animBg="1"/>
      <p:bldP spid="16495" grpId="0" animBg="1"/>
      <p:bldP spid="16495" grpId="1" animBg="1"/>
      <p:bldP spid="16496" grpId="0" animBg="1"/>
      <p:bldP spid="16496" grpId="1" animBg="1"/>
      <p:bldP spid="16497" grpId="0" animBg="1"/>
      <p:bldP spid="16497" grpId="1" animBg="1"/>
      <p:bldP spid="16498" grpId="0" animBg="1"/>
      <p:bldP spid="16498" grpId="1" animBg="1"/>
      <p:bldP spid="16499" grpId="0" animBg="1"/>
      <p:bldP spid="1649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  <a:r>
              <a:rPr lang="zh-CN" altLang="en-US" dirty="0" smtClean="0"/>
              <a:t>世纪</a:t>
            </a:r>
            <a:r>
              <a:rPr lang="en-US" altLang="zh-CN" dirty="0" smtClean="0"/>
              <a:t>70</a:t>
            </a:r>
            <a:r>
              <a:rPr lang="zh-CN" altLang="en-US" dirty="0" smtClean="0"/>
              <a:t>年代的珠算研究</a:t>
            </a:r>
            <a:endParaRPr lang="zh-CN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12776"/>
            <a:ext cx="428225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412776"/>
            <a:ext cx="436733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261</Words>
  <Application>Microsoft Office PowerPoint</Application>
  <PresentationFormat>全屏显示(4:3)</PresentationFormat>
  <Paragraphs>27</Paragraphs>
  <Slides>22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现代珠算理论和算法的发展     郭 启 庶</vt:lpstr>
      <vt:lpstr>古代中国数学启蒙教育：童年记忆</vt:lpstr>
      <vt:lpstr>在名师指导下才能沿着正确方向 早日进入前沿</vt:lpstr>
      <vt:lpstr>辩证加减法</vt:lpstr>
      <vt:lpstr>见子直拨法16式△</vt:lpstr>
      <vt:lpstr>内、外珠互补  负数表示</vt:lpstr>
      <vt:lpstr>明确悬珠双重涵义 单一形式</vt:lpstr>
      <vt:lpstr>二元示数：梁珠、框珠同时 各表示一个数</vt:lpstr>
      <vt:lpstr>20世纪70年代的珠算研究</vt:lpstr>
      <vt:lpstr>20世纪80年代的珠算研究</vt:lpstr>
      <vt:lpstr>20世纪90年代的珠算研究</vt:lpstr>
      <vt:lpstr>把珠算能够简化数学教育 作为主攻方向——弄通二者本性</vt:lpstr>
      <vt:lpstr>算母拼排即得运算结果</vt:lpstr>
      <vt:lpstr>必须用珠算等构建教学知识结构</vt:lpstr>
      <vt:lpstr>为减负增效 用珠算代替笔算教数学势在必行△</vt:lpstr>
      <vt:lpstr>运用珠算与率是历史机缘，势也</vt:lpstr>
      <vt:lpstr>只用珠算教学数学是未做过的实验 是釜底抽薪  是治本  是牵牛鼻子△  </vt:lpstr>
      <vt:lpstr>美国2000年笔算数学内容结构</vt:lpstr>
      <vt:lpstr>中国2000年前后笔算数学内容结构</vt:lpstr>
      <vt:lpstr>优因数学内容结构一体性示意</vt:lpstr>
      <vt:lpstr>用珠算一以贯之教学数学△ 完全可行，减负增效，简易现代化</vt:lpstr>
      <vt:lpstr>简短结论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千年实践     百年实验  用珠算进行数学启蒙教育的梦该圆了   郭 启 庶</dc:title>
  <dc:creator>haier</dc:creator>
  <cp:lastModifiedBy>Administrator</cp:lastModifiedBy>
  <cp:revision>201</cp:revision>
  <dcterms:created xsi:type="dcterms:W3CDTF">2014-10-12T03:29:49Z</dcterms:created>
  <dcterms:modified xsi:type="dcterms:W3CDTF">2015-06-25T10:42:12Z</dcterms:modified>
</cp:coreProperties>
</file>